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57" r:id="rId4"/>
    <p:sldId id="272" r:id="rId5"/>
    <p:sldId id="268" r:id="rId6"/>
    <p:sldId id="258" r:id="rId7"/>
    <p:sldId id="259" r:id="rId8"/>
    <p:sldId id="260" r:id="rId9"/>
    <p:sldId id="273" r:id="rId10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54" y="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A824C76-A5BB-42B7-B50D-71402E778B5C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82201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AC36FFFB-DAF8-4560-BCDB-2E84EC8268B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654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2" y="1595933"/>
            <a:ext cx="7299157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2" y="5266177"/>
            <a:ext cx="7299157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7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5291758"/>
            <a:ext cx="729915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2" y="755968"/>
            <a:ext cx="7299157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3" y="5916482"/>
            <a:ext cx="7299155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2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2" y="1595931"/>
            <a:ext cx="7299157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031827"/>
            <a:ext cx="7299157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22" y="1595932"/>
            <a:ext cx="6615740" cy="2554779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03519" y="4150710"/>
            <a:ext cx="6008104" cy="377183"/>
          </a:xfrm>
        </p:spPr>
        <p:txBody>
          <a:bodyPr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795793"/>
            <a:ext cx="7299157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2925" y="1070627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6673" y="2881216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13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3443853"/>
            <a:ext cx="7299159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accent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5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472" y="2183906"/>
            <a:ext cx="243717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612" y="2939874"/>
            <a:ext cx="242103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936" y="2183906"/>
            <a:ext cx="242838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3207" y="2939874"/>
            <a:ext cx="2437111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2183906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2400" y="2939874"/>
            <a:ext cx="242497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0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12" y="4685884"/>
            <a:ext cx="243153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9612" y="2435895"/>
            <a:ext cx="243153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9612" y="5321108"/>
            <a:ext cx="243153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6663" y="4685884"/>
            <a:ext cx="242365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16662" y="2435895"/>
            <a:ext cx="242365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15543" y="5321107"/>
            <a:ext cx="2426866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4685884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2399" y="2435895"/>
            <a:ext cx="2424970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2298" y="5321104"/>
            <a:ext cx="242818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42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2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903" y="474232"/>
            <a:ext cx="1449468" cy="6422224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612" y="852315"/>
            <a:ext cx="6139229" cy="60441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3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1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3154532"/>
            <a:ext cx="7299156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accent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482" y="2271404"/>
            <a:ext cx="3635941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483" y="2266462"/>
            <a:ext cx="3635943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0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099910"/>
            <a:ext cx="363593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482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6484" y="2099910"/>
            <a:ext cx="363594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6484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8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792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95932"/>
            <a:ext cx="2812810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061" y="1595932"/>
            <a:ext cx="4297289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49453"/>
            <a:ext cx="2812810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2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26" y="2043903"/>
            <a:ext cx="4212028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7541" y="1259946"/>
            <a:ext cx="2646853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4031827"/>
            <a:ext cx="4205473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6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9" y="499038"/>
            <a:ext cx="7778066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262970"/>
            <a:ext cx="739913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62763" y="2015869"/>
            <a:ext cx="1091952" cy="252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872043" y="3597249"/>
            <a:ext cx="4254709" cy="25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951" y="325995"/>
            <a:ext cx="693223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59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9792" y="1547812"/>
            <a:ext cx="9217025" cy="2232025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r">
              <a:buNone/>
            </a:pPr>
            <a:r>
              <a:rPr lang="ru-RU" b="1" dirty="0"/>
              <a:t>Создание условий для успешной адаптации первоклассников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42CAE-47D4-9F72-9F93-BD3B68EFD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4" y="2771725"/>
            <a:ext cx="6080360" cy="4643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4E8F6-9B3F-26B7-8B77-195885B6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Мозговой штурм «Ассоциации»</a:t>
            </a:r>
            <a:endParaRPr lang="ru-KZ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A43DF-6C4F-DE6E-BD54-D0224696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9" y="1619597"/>
            <a:ext cx="7399132" cy="4624741"/>
          </a:xfrm>
        </p:spPr>
        <p:txBody>
          <a:bodyPr>
            <a:normAutofit/>
          </a:bodyPr>
          <a:lstStyle/>
          <a:p>
            <a:r>
              <a:rPr lang="ru-RU" sz="2400" dirty="0"/>
              <a:t>Поразмышляйте в течение одной минуты и ответьте на вопрос: Какие у Вас возникают ассоциации, когда Вы слышите слово «адаптация»?</a:t>
            </a:r>
            <a:endParaRPr lang="ru-KZ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70301C-B7A7-3EF9-37D3-ECCE00824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88" y="3491805"/>
            <a:ext cx="6331696" cy="316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56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360362" y="1187549"/>
            <a:ext cx="9359900" cy="4907757"/>
          </a:xfrm>
        </p:spPr>
        <p:txBody>
          <a:bodyPr anchor="ctr">
            <a:norm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de-DE" sz="4000" b="1" dirty="0" err="1">
                <a:solidFill>
                  <a:srgbClr val="FFC000"/>
                </a:solidFill>
                <a:latin typeface="Thorndale" pitchFamily="18"/>
              </a:rPr>
              <a:t>Задачи</a:t>
            </a:r>
            <a:r>
              <a:rPr lang="de-DE" sz="4000" b="1" dirty="0">
                <a:solidFill>
                  <a:srgbClr val="FFC000"/>
                </a:solidFill>
                <a:latin typeface="Thorndale" pitchFamily="18"/>
              </a:rPr>
              <a:t>, </a:t>
            </a:r>
            <a:r>
              <a:rPr lang="de-DE" sz="4000" b="1" dirty="0" err="1">
                <a:solidFill>
                  <a:srgbClr val="FFC000"/>
                </a:solidFill>
                <a:latin typeface="Thorndale" pitchFamily="18"/>
              </a:rPr>
              <a:t>требующие</a:t>
            </a:r>
            <a:r>
              <a:rPr lang="de-DE" sz="4000" b="1" dirty="0">
                <a:solidFill>
                  <a:srgbClr val="FFC000"/>
                </a:solidFill>
                <a:latin typeface="Thorndale" pitchFamily="18"/>
              </a:rPr>
              <a:t> </a:t>
            </a:r>
            <a:r>
              <a:rPr lang="de-DE" sz="4000" b="1" dirty="0" err="1">
                <a:solidFill>
                  <a:srgbClr val="FFC000"/>
                </a:solidFill>
                <a:latin typeface="Thorndale" pitchFamily="18"/>
              </a:rPr>
              <a:t>мобилизации</a:t>
            </a:r>
            <a:r>
              <a:rPr lang="de-DE" sz="4000" b="1" dirty="0">
                <a:solidFill>
                  <a:srgbClr val="FFC000"/>
                </a:solidFill>
                <a:latin typeface="Thorndale" pitchFamily="18"/>
              </a:rPr>
              <a:t> </a:t>
            </a:r>
            <a:r>
              <a:rPr lang="de-DE" sz="4000" b="1" dirty="0" err="1">
                <a:solidFill>
                  <a:srgbClr val="FFC000"/>
                </a:solidFill>
                <a:latin typeface="Thorndale" pitchFamily="18"/>
              </a:rPr>
              <a:t>интеллектуальных</a:t>
            </a:r>
            <a:r>
              <a:rPr lang="de-DE" sz="4000" b="1" dirty="0">
                <a:solidFill>
                  <a:srgbClr val="FFC000"/>
                </a:solidFill>
                <a:latin typeface="Thorndale" pitchFamily="18"/>
              </a:rPr>
              <a:t> и </a:t>
            </a:r>
            <a:r>
              <a:rPr lang="de-DE" sz="4000" b="1" dirty="0" err="1">
                <a:solidFill>
                  <a:srgbClr val="FFC000"/>
                </a:solidFill>
                <a:latin typeface="Thorndale" pitchFamily="18"/>
              </a:rPr>
              <a:t>физических</a:t>
            </a:r>
            <a:r>
              <a:rPr lang="de-DE" sz="4000" b="1" dirty="0">
                <a:solidFill>
                  <a:srgbClr val="FFC000"/>
                </a:solidFill>
                <a:latin typeface="Thorndale" pitchFamily="18"/>
              </a:rPr>
              <a:t> </a:t>
            </a:r>
            <a:r>
              <a:rPr lang="de-DE" sz="4000" b="1" dirty="0" err="1">
                <a:solidFill>
                  <a:srgbClr val="FFC000"/>
                </a:solidFill>
                <a:latin typeface="Thorndale" pitchFamily="18"/>
              </a:rPr>
              <a:t>сил</a:t>
            </a:r>
            <a:r>
              <a:rPr lang="de-DE" sz="4000" b="1" dirty="0">
                <a:solidFill>
                  <a:srgbClr val="FFC000"/>
                </a:solidFill>
                <a:latin typeface="Thorndale" pitchFamily="18"/>
              </a:rPr>
              <a:t>:</a:t>
            </a:r>
            <a:endParaRPr lang="de-DE" b="1" dirty="0">
              <a:latin typeface="Thorndale" pitchFamily="18"/>
            </a:endParaRPr>
          </a:p>
          <a:p>
            <a:pPr marL="0" lvl="0" indent="-216000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Сидеть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позе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-216000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отвлекаться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мыслью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-216000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-216000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Сдерживать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вслух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мысли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изобилии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-216000">
              <a:buNone/>
            </a:pPr>
            <a:r>
              <a:rPr lang="de-DE" b="1" dirty="0">
                <a:latin typeface="Thorndale" pitchFamily="18"/>
              </a:rPr>
              <a:t> </a:t>
            </a:r>
          </a:p>
          <a:p>
            <a:pPr marL="0" lvl="0" indent="-216000">
              <a:buNone/>
            </a:pPr>
            <a:endParaRPr lang="de-DE" dirty="0">
              <a:latin typeface="Thorndale" pitchFamily="18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1632A-2824-56B6-5138-D1E6CC7E2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91" y="4571925"/>
            <a:ext cx="5544983" cy="27724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5FCA8-14A6-C965-4D1C-47128BA9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4" y="179438"/>
            <a:ext cx="7488832" cy="1368152"/>
          </a:xfrm>
        </p:spPr>
        <p:txBody>
          <a:bodyPr/>
          <a:lstStyle/>
          <a:p>
            <a:r>
              <a:rPr lang="ru-RU" sz="3600" b="1" dirty="0"/>
              <a:t>1 группа «Портрет </a:t>
            </a:r>
            <a:r>
              <a:rPr lang="ru-RU" sz="3600" b="1" dirty="0" err="1"/>
              <a:t>дезадаптированного</a:t>
            </a:r>
            <a:r>
              <a:rPr lang="ru-RU" sz="3600" b="1" dirty="0"/>
              <a:t> ребёнка»</a:t>
            </a:r>
            <a:endParaRPr lang="ru-KZ" sz="3600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41BDD45-7A04-BB36-1AF7-4C82C97C4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1" y="1835621"/>
            <a:ext cx="4248472" cy="281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1ED8F3-ED97-8338-4A59-8335CB88E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68" y="3779837"/>
            <a:ext cx="3744416" cy="224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466BEE-2283-4936-36A9-3D7906DE7957}"/>
              </a:ext>
            </a:extLst>
          </p:cNvPr>
          <p:cNvSpPr txBox="1"/>
          <p:nvPr/>
        </p:nvSpPr>
        <p:spPr>
          <a:xfrm>
            <a:off x="2231753" y="6321333"/>
            <a:ext cx="7848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/>
              <a:t>2 группа «Причины дезадаптации»</a:t>
            </a:r>
            <a:endParaRPr lang="ru-KZ" sz="3200" b="1" dirty="0"/>
          </a:p>
        </p:txBody>
      </p:sp>
    </p:spTree>
    <p:extLst>
      <p:ext uri="{BB962C8B-B14F-4D97-AF65-F5344CB8AC3E}">
        <p14:creationId xmlns:p14="http://schemas.microsoft.com/office/powerpoint/2010/main" val="247989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832" y="323453"/>
            <a:ext cx="8608320" cy="126252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dirty="0"/>
              <a:t>Почему у ребенка могут возникнут трудности?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808" y="1835621"/>
            <a:ext cx="8896352" cy="4762799"/>
          </a:xfrm>
        </p:spPr>
        <p:txBody>
          <a:bodyPr>
            <a:normAutofit fontScale="92500" lnSpcReduction="20000"/>
          </a:bodyPr>
          <a:lstStyle/>
          <a:p>
            <a:r>
              <a:rPr lang="ru-RU" sz="2800" i="1" dirty="0"/>
              <a:t>В школе предъявляются новые требования (внимательно слушать, не отвлекаться, подчиняться установленным правилам и порядку).</a:t>
            </a:r>
          </a:p>
          <a:p>
            <a:r>
              <a:rPr lang="ru-RU" sz="2800" i="1" dirty="0"/>
              <a:t>Появляются новые требования со стороны родителей (изменение режима дня, появление самостоятельности в поведении, выполнение поручений по самообслуживанию).</a:t>
            </a:r>
          </a:p>
          <a:p>
            <a:r>
              <a:rPr lang="ru-RU" sz="2800" i="1" dirty="0"/>
              <a:t>Ребенок входит в новые отношения со сверстниками (ребенок начинает волноваться, сможет ли он учиться как все, будут ли дружить с ним ребята, не будут ли обижать его словами или действиями).</a:t>
            </a:r>
            <a:endParaRPr lang="ru-RU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8D9C97-2ED4-5300-C317-491CE1CAB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84" y="196481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363" y="0"/>
            <a:ext cx="9720262" cy="719931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l">
              <a:buNone/>
            </a:pPr>
            <a:r>
              <a:rPr lang="de-DE" sz="4000">
                <a:solidFill>
                  <a:srgbClr val="FF0000"/>
                </a:solidFill>
              </a:rPr>
              <a:t>           </a:t>
            </a:r>
            <a:r>
              <a:rPr lang="de-DE" sz="4800">
                <a:solidFill>
                  <a:srgbClr val="FF0000"/>
                </a:solidFill>
              </a:rPr>
              <a:t>Адаптация к школе –   </a:t>
            </a:r>
            <a:br>
              <a:rPr lang="de-DE" sz="4800">
                <a:solidFill>
                  <a:srgbClr val="FF0000"/>
                </a:solidFill>
              </a:rPr>
            </a:br>
            <a:r>
              <a:rPr lang="de-DE" sz="4800">
                <a:solidFill>
                  <a:srgbClr val="FF0000"/>
                </a:solidFill>
              </a:rPr>
              <a:t>       многоплановый процесс.</a:t>
            </a:r>
            <a:br>
              <a:rPr lang="de-DE" sz="4000">
                <a:solidFill>
                  <a:srgbClr val="FF0000"/>
                </a:solidFill>
              </a:rPr>
            </a:br>
            <a:br>
              <a:rPr lang="de-DE" sz="4000">
                <a:solidFill>
                  <a:srgbClr val="FF0000"/>
                </a:solidFill>
              </a:rPr>
            </a:br>
            <a:r>
              <a:rPr lang="de-DE" sz="4000" b="0"/>
              <a:t>1. Физиологическая адаптация;</a:t>
            </a:r>
            <a:br>
              <a:rPr lang="de-DE" sz="4000" b="0"/>
            </a:br>
            <a:br>
              <a:rPr lang="de-DE" sz="4000" b="0"/>
            </a:br>
            <a:r>
              <a:rPr lang="de-DE" sz="4000" b="0"/>
              <a:t>2. Социально-психологическая адаптация (</a:t>
            </a:r>
            <a:r>
              <a:rPr lang="de-DE" sz="3600" b="0" i="1"/>
              <a:t>к учителям и их требованиям, к одноклассникам</a:t>
            </a:r>
            <a:r>
              <a:rPr lang="de-DE" sz="4000" b="0"/>
              <a:t>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5816" y="971525"/>
            <a:ext cx="8607425" cy="1173162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b="1" dirty="0" err="1">
                <a:solidFill>
                  <a:schemeClr val="tx1"/>
                </a:solidFill>
              </a:rPr>
              <a:t>Физиологическая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адаптация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215776" y="1814587"/>
            <a:ext cx="9359900" cy="4209976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>
              <a:buNone/>
            </a:pPr>
            <a:r>
              <a:rPr lang="de-DE" dirty="0">
                <a:latin typeface="Thorndale" pitchFamily="18"/>
              </a:rPr>
              <a:t>1. </a:t>
            </a:r>
            <a:r>
              <a:rPr lang="de-DE" dirty="0" err="1">
                <a:latin typeface="Thorndale" pitchFamily="18"/>
              </a:rPr>
              <a:t>Простудные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заболевания</a:t>
            </a:r>
            <a:r>
              <a:rPr lang="de-DE" dirty="0">
                <a:latin typeface="Thorndale" pitchFamily="18"/>
              </a:rPr>
              <a:t> в </a:t>
            </a:r>
            <a:r>
              <a:rPr lang="de-DE" dirty="0" err="1">
                <a:latin typeface="Thorndale" pitchFamily="18"/>
              </a:rPr>
              <a:t>первые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два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месяца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учебы</a:t>
            </a:r>
            <a:r>
              <a:rPr lang="de-DE" dirty="0">
                <a:latin typeface="Thorndale" pitchFamily="18"/>
              </a:rPr>
              <a:t> в </a:t>
            </a:r>
            <a:r>
              <a:rPr lang="de-DE" dirty="0" err="1">
                <a:latin typeface="Thorndale" pitchFamily="18"/>
              </a:rPr>
              <a:t>школе</a:t>
            </a:r>
            <a:r>
              <a:rPr lang="de-DE" dirty="0">
                <a:latin typeface="Thorndale" pitchFamily="18"/>
              </a:rPr>
              <a:t>;</a:t>
            </a:r>
          </a:p>
          <a:p>
            <a:pPr marL="0" lvl="0" indent="-216000">
              <a:buNone/>
            </a:pPr>
            <a:r>
              <a:rPr lang="de-DE" dirty="0">
                <a:latin typeface="Thorndale" pitchFamily="18"/>
              </a:rPr>
              <a:t>2. </a:t>
            </a:r>
            <a:r>
              <a:rPr lang="de-DE" dirty="0" err="1">
                <a:latin typeface="Thorndale" pitchFamily="18"/>
              </a:rPr>
              <a:t>Неустойчивые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приспособления</a:t>
            </a:r>
            <a:r>
              <a:rPr lang="de-DE" dirty="0">
                <a:latin typeface="Thorndale" pitchFamily="18"/>
              </a:rPr>
              <a:t> </a:t>
            </a:r>
            <a:r>
              <a:rPr lang="de-DE" sz="2800" i="1" dirty="0">
                <a:latin typeface="Thorndale" pitchFamily="18"/>
              </a:rPr>
              <a:t>(</a:t>
            </a:r>
            <a:r>
              <a:rPr lang="de-DE" sz="2800" i="1" dirty="0" err="1">
                <a:latin typeface="Thorndale" pitchFamily="18"/>
              </a:rPr>
              <a:t>организм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ребенка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находит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приемлемые</a:t>
            </a:r>
            <a:r>
              <a:rPr lang="de-DE" sz="2800" i="1" dirty="0">
                <a:latin typeface="Thorndale" pitchFamily="18"/>
              </a:rPr>
              <a:t>, </a:t>
            </a:r>
            <a:r>
              <a:rPr lang="de-DE" sz="2800" i="1" dirty="0" err="1">
                <a:latin typeface="Thorndale" pitchFamily="18"/>
              </a:rPr>
              <a:t>близкие</a:t>
            </a:r>
            <a:r>
              <a:rPr lang="de-DE" sz="2800" i="1" dirty="0">
                <a:latin typeface="Thorndale" pitchFamily="18"/>
              </a:rPr>
              <a:t> к </a:t>
            </a:r>
            <a:r>
              <a:rPr lang="de-DE" sz="2800" i="1" dirty="0" err="1">
                <a:latin typeface="Thorndale" pitchFamily="18"/>
              </a:rPr>
              <a:t>оптимальным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варианты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реакций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на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новые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условия</a:t>
            </a:r>
            <a:r>
              <a:rPr lang="de-DE" sz="2800" i="1" dirty="0">
                <a:latin typeface="Thorndale" pitchFamily="18"/>
              </a:rPr>
              <a:t>)</a:t>
            </a:r>
            <a:r>
              <a:rPr lang="de-DE" dirty="0">
                <a:latin typeface="Thorndale" pitchFamily="18"/>
              </a:rPr>
              <a:t>;</a:t>
            </a:r>
          </a:p>
          <a:p>
            <a:pPr marL="0" lvl="0" indent="-216000">
              <a:buNone/>
            </a:pPr>
            <a:r>
              <a:rPr lang="de-DE" dirty="0">
                <a:latin typeface="Thorndale" pitchFamily="18"/>
              </a:rPr>
              <a:t>3. </a:t>
            </a:r>
            <a:r>
              <a:rPr lang="de-DE" dirty="0" err="1">
                <a:latin typeface="Thorndale" pitchFamily="18"/>
              </a:rPr>
              <a:t>Относительно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устойчивые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приспособления</a:t>
            </a:r>
            <a:r>
              <a:rPr lang="de-DE" dirty="0">
                <a:latin typeface="Thorndale" pitchFamily="18"/>
              </a:rPr>
              <a:t> </a:t>
            </a:r>
            <a:r>
              <a:rPr lang="de-DE" sz="2800" i="1" dirty="0">
                <a:latin typeface="Thorndale" pitchFamily="18"/>
              </a:rPr>
              <a:t>(</a:t>
            </a:r>
            <a:r>
              <a:rPr lang="de-DE" sz="2800" i="1" dirty="0" err="1">
                <a:latin typeface="Thorndale" pitchFamily="18"/>
              </a:rPr>
              <a:t>организм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реагирует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на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нагрузки</a:t>
            </a:r>
            <a:r>
              <a:rPr lang="de-DE" sz="2800" i="1" dirty="0">
                <a:latin typeface="Thorndale" pitchFamily="18"/>
              </a:rPr>
              <a:t> с </a:t>
            </a:r>
            <a:r>
              <a:rPr lang="de-DE" sz="2800" i="1" dirty="0" err="1">
                <a:latin typeface="Thorndale" pitchFamily="18"/>
              </a:rPr>
              <a:t>меньшим</a:t>
            </a:r>
            <a:r>
              <a:rPr lang="de-DE" sz="2800" i="1" dirty="0">
                <a:latin typeface="Thorndale" pitchFamily="18"/>
              </a:rPr>
              <a:t> </a:t>
            </a:r>
            <a:r>
              <a:rPr lang="de-DE" sz="2800" i="1" dirty="0" err="1">
                <a:latin typeface="Thorndale" pitchFamily="18"/>
              </a:rPr>
              <a:t>напряжением</a:t>
            </a:r>
            <a:r>
              <a:rPr lang="de-DE" sz="2800" i="1" dirty="0">
                <a:latin typeface="Thorndale" pitchFamily="18"/>
              </a:rPr>
              <a:t>)</a:t>
            </a:r>
            <a:r>
              <a:rPr lang="de-DE" dirty="0">
                <a:latin typeface="Thorndale" pitchFamily="18"/>
              </a:rPr>
              <a:t>;</a:t>
            </a:r>
          </a:p>
          <a:p>
            <a:pPr marL="0" lvl="0" indent="-216000" algn="just">
              <a:buNone/>
            </a:pPr>
            <a:r>
              <a:rPr lang="de-DE" dirty="0">
                <a:solidFill>
                  <a:srgbClr val="008000"/>
                </a:solidFill>
                <a:latin typeface="Thorndale" pitchFamily="18"/>
              </a:rPr>
              <a:t>	</a:t>
            </a:r>
            <a:r>
              <a:rPr lang="de-DE" b="1" i="1" dirty="0" err="1">
                <a:latin typeface="Thorndale" pitchFamily="18"/>
              </a:rPr>
              <a:t>Продолжительность</a:t>
            </a:r>
            <a:r>
              <a:rPr lang="de-DE" b="1" i="1" dirty="0">
                <a:latin typeface="Thorndale" pitchFamily="18"/>
              </a:rPr>
              <a:t> </a:t>
            </a:r>
            <a:r>
              <a:rPr lang="de-DE" b="1" i="1" dirty="0" err="1">
                <a:latin typeface="Thorndale" pitchFamily="18"/>
              </a:rPr>
              <a:t>всего</a:t>
            </a:r>
            <a:r>
              <a:rPr lang="de-DE" b="1" i="1" dirty="0">
                <a:latin typeface="Thorndale" pitchFamily="18"/>
              </a:rPr>
              <a:t> </a:t>
            </a:r>
            <a:r>
              <a:rPr lang="de-DE" b="1" i="1" dirty="0" err="1">
                <a:latin typeface="Thorndale" pitchFamily="18"/>
              </a:rPr>
              <a:t>периода</a:t>
            </a:r>
            <a:r>
              <a:rPr lang="de-DE" b="1" i="1" dirty="0">
                <a:latin typeface="Thorndale" pitchFamily="18"/>
              </a:rPr>
              <a:t> </a:t>
            </a:r>
            <a:r>
              <a:rPr lang="de-DE" b="1" i="1" dirty="0" err="1">
                <a:latin typeface="Thorndale" pitchFamily="18"/>
              </a:rPr>
              <a:t>адаптации</a:t>
            </a:r>
            <a:r>
              <a:rPr lang="de-DE" b="1" i="1" dirty="0">
                <a:latin typeface="Thorndale" pitchFamily="18"/>
              </a:rPr>
              <a:t> </a:t>
            </a:r>
            <a:r>
              <a:rPr lang="de-DE" b="1" i="1" dirty="0" err="1">
                <a:latin typeface="Thorndale" pitchFamily="18"/>
              </a:rPr>
              <a:t>варьируется</a:t>
            </a:r>
            <a:r>
              <a:rPr lang="de-DE" b="1" i="1" dirty="0">
                <a:latin typeface="Thorndale" pitchFamily="18"/>
              </a:rPr>
              <a:t> </a:t>
            </a:r>
            <a:r>
              <a:rPr lang="de-DE" b="1" i="1" dirty="0" err="1">
                <a:latin typeface="Thorndale" pitchFamily="18"/>
              </a:rPr>
              <a:t>от</a:t>
            </a:r>
            <a:r>
              <a:rPr lang="de-DE" b="1" i="1" dirty="0">
                <a:latin typeface="Thorndale" pitchFamily="18"/>
              </a:rPr>
              <a:t> 2 </a:t>
            </a:r>
            <a:r>
              <a:rPr lang="de-DE" b="1" i="1" dirty="0" err="1">
                <a:latin typeface="Thorndale" pitchFamily="18"/>
              </a:rPr>
              <a:t>до</a:t>
            </a:r>
            <a:r>
              <a:rPr lang="de-DE" b="1" i="1" dirty="0">
                <a:latin typeface="Thorndale" pitchFamily="18"/>
              </a:rPr>
              <a:t> 6 </a:t>
            </a:r>
            <a:r>
              <a:rPr lang="de-DE" b="1" i="1" dirty="0" err="1">
                <a:latin typeface="Thorndale" pitchFamily="18"/>
              </a:rPr>
              <a:t>месяцев</a:t>
            </a:r>
            <a:r>
              <a:rPr lang="de-DE" b="1" i="1" dirty="0">
                <a:latin typeface="Thorndale" pitchFamily="18"/>
              </a:rPr>
              <a:t> в </a:t>
            </a:r>
            <a:r>
              <a:rPr lang="de-DE" b="1" i="1" dirty="0" err="1">
                <a:latin typeface="Thorndale" pitchFamily="18"/>
              </a:rPr>
              <a:t>зависимости</a:t>
            </a:r>
            <a:r>
              <a:rPr lang="de-DE" b="1" i="1" dirty="0">
                <a:latin typeface="Thorndale" pitchFamily="18"/>
              </a:rPr>
              <a:t> </a:t>
            </a:r>
            <a:r>
              <a:rPr lang="de-DE" b="1" i="1" dirty="0" err="1">
                <a:latin typeface="Thorndale" pitchFamily="18"/>
              </a:rPr>
              <a:t>от</a:t>
            </a:r>
            <a:r>
              <a:rPr lang="de-DE" b="1" i="1" dirty="0">
                <a:latin typeface="Thorndale" pitchFamily="18"/>
              </a:rPr>
              <a:t> </a:t>
            </a:r>
            <a:r>
              <a:rPr lang="de-DE" b="1" i="1" dirty="0" err="1">
                <a:latin typeface="Thorndale" pitchFamily="18"/>
              </a:rPr>
              <a:t>индивидуальных</a:t>
            </a:r>
            <a:r>
              <a:rPr lang="de-DE" b="1" i="1" dirty="0">
                <a:latin typeface="Thorndale" pitchFamily="18"/>
              </a:rPr>
              <a:t> </a:t>
            </a:r>
            <a:r>
              <a:rPr lang="de-DE" b="1" i="1" dirty="0" err="1">
                <a:latin typeface="Thorndale" pitchFamily="18"/>
              </a:rPr>
              <a:t>особенностей</a:t>
            </a:r>
            <a:r>
              <a:rPr lang="de-DE" b="1" i="1" dirty="0">
                <a:latin typeface="Thorndale" pitchFamily="18"/>
              </a:rPr>
              <a:t> </a:t>
            </a:r>
            <a:r>
              <a:rPr lang="de-DE" b="1" i="1" dirty="0" err="1">
                <a:latin typeface="Thorndale" pitchFamily="18"/>
              </a:rPr>
              <a:t>ученика</a:t>
            </a:r>
            <a:r>
              <a:rPr lang="de-DE" b="1" i="1" dirty="0">
                <a:latin typeface="Thorndale" pitchFamily="18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549275"/>
            <a:ext cx="8607425" cy="1250950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b="1" dirty="0" err="1">
                <a:solidFill>
                  <a:schemeClr val="tx1"/>
                </a:solidFill>
              </a:rPr>
              <a:t>Социально-психологическая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адаптация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43768" y="1979637"/>
            <a:ext cx="9359900" cy="4031854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>
              <a:buNone/>
            </a:pPr>
            <a:r>
              <a:rPr lang="de-DE" dirty="0">
                <a:latin typeface="Thorndale" pitchFamily="18"/>
              </a:rPr>
              <a:t>1. </a:t>
            </a:r>
            <a:r>
              <a:rPr lang="de-DE" dirty="0" err="1">
                <a:latin typeface="Thorndale" pitchFamily="18"/>
              </a:rPr>
              <a:t>Кризис</a:t>
            </a:r>
            <a:r>
              <a:rPr lang="de-DE" dirty="0">
                <a:latin typeface="Thorndale" pitchFamily="18"/>
              </a:rPr>
              <a:t> 7 </a:t>
            </a:r>
            <a:r>
              <a:rPr lang="de-DE" dirty="0" err="1">
                <a:latin typeface="Thorndale" pitchFamily="18"/>
              </a:rPr>
              <a:t>лет</a:t>
            </a:r>
            <a:r>
              <a:rPr lang="de-DE" dirty="0">
                <a:latin typeface="Thorndale" pitchFamily="18"/>
              </a:rPr>
              <a:t>.</a:t>
            </a:r>
          </a:p>
          <a:p>
            <a:pPr marL="0" lvl="0" indent="-216000">
              <a:buNone/>
            </a:pPr>
            <a:r>
              <a:rPr lang="de-DE" dirty="0">
                <a:latin typeface="Thorndale" pitchFamily="18"/>
              </a:rPr>
              <a:t>2. </a:t>
            </a:r>
            <a:r>
              <a:rPr lang="de-DE" dirty="0" err="1">
                <a:latin typeface="Thorndale" pitchFamily="18"/>
              </a:rPr>
              <a:t>Появляется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новая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социальная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роль</a:t>
            </a:r>
            <a:r>
              <a:rPr lang="de-DE" dirty="0">
                <a:latin typeface="Thorndale" pitchFamily="18"/>
              </a:rPr>
              <a:t> „</a:t>
            </a:r>
            <a:r>
              <a:rPr lang="de-DE" dirty="0" err="1">
                <a:latin typeface="Thorndale" pitchFamily="18"/>
              </a:rPr>
              <a:t>ученик</a:t>
            </a:r>
            <a:r>
              <a:rPr lang="de-DE" dirty="0">
                <a:latin typeface="Thorndale" pitchFamily="18"/>
              </a:rPr>
              <a:t>“.</a:t>
            </a:r>
          </a:p>
          <a:p>
            <a:pPr marL="0" lvl="0" indent="-216000">
              <a:buNone/>
            </a:pPr>
            <a:r>
              <a:rPr lang="de-DE" dirty="0">
                <a:latin typeface="Thorndale" pitchFamily="18"/>
              </a:rPr>
              <a:t>3. </a:t>
            </a:r>
            <a:r>
              <a:rPr lang="de-DE" dirty="0" err="1">
                <a:latin typeface="Thorndale" pitchFamily="18"/>
              </a:rPr>
              <a:t>Изменение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внешней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позиции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влечет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за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собой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изменение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самосознания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личности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первоклассника</a:t>
            </a:r>
            <a:r>
              <a:rPr lang="de-DE" dirty="0">
                <a:latin typeface="Thorndale" pitchFamily="18"/>
              </a:rPr>
              <a:t>, </a:t>
            </a:r>
            <a:r>
              <a:rPr lang="de-DE" dirty="0" err="1">
                <a:latin typeface="Thorndale" pitchFamily="18"/>
              </a:rPr>
              <a:t>происходит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переоценка</a:t>
            </a:r>
            <a:r>
              <a:rPr lang="de-DE" dirty="0">
                <a:latin typeface="Thorndale" pitchFamily="18"/>
              </a:rPr>
              <a:t> </a:t>
            </a:r>
            <a:r>
              <a:rPr lang="de-DE" dirty="0" err="1">
                <a:latin typeface="Thorndale" pitchFamily="18"/>
              </a:rPr>
              <a:t>ценностей</a:t>
            </a:r>
            <a:r>
              <a:rPr lang="de-DE" dirty="0">
                <a:latin typeface="Thorndale" pitchFamily="18"/>
              </a:rPr>
              <a:t>.</a:t>
            </a:r>
          </a:p>
          <a:p>
            <a:pPr marL="0" lvl="0" indent="-216000">
              <a:buNone/>
            </a:pP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То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,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что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было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значимым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раньше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,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становится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второстепенным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, а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то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,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что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имеет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отношение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 к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учебе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,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становится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более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Thorndale" pitchFamily="18"/>
              </a:rPr>
              <a:t>ценным</a:t>
            </a:r>
            <a:r>
              <a:rPr lang="de-DE" b="1" dirty="0">
                <a:solidFill>
                  <a:srgbClr val="FF0000"/>
                </a:solidFill>
                <a:latin typeface="Thorndale" pitchFamily="18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A631C-0563-7572-7491-E1FE3F95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84" y="499038"/>
            <a:ext cx="8568951" cy="1543825"/>
          </a:xfrm>
        </p:spPr>
        <p:txBody>
          <a:bodyPr/>
          <a:lstStyle/>
          <a:p>
            <a:r>
              <a:rPr lang="ru-RU" sz="2400" b="1" i="0" dirty="0">
                <a:solidFill>
                  <a:schemeClr val="tx1"/>
                </a:solidFill>
                <a:effectLst/>
              </a:rPr>
              <a:t>1-ая группа отвечает на вопрос «Какую помощь и поддержку ребёнку для смягчения протекания адаптации могут оказать учителя?»</a:t>
            </a:r>
            <a:endParaRPr lang="ru-KZ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414AB8-DC7A-135D-92AF-E84E8485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936" y="6198225"/>
            <a:ext cx="8304294" cy="868795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ru-RU" sz="2800" b="1" dirty="0"/>
              <a:t>2-ая группа отвечает на вопрос «Какую помощь и поддержку могут оказать родители?»</a:t>
            </a:r>
            <a:endParaRPr lang="ru-KZ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C14822-CF97-6A5D-EADF-D78F13EF5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1730984"/>
            <a:ext cx="5400600" cy="409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3432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608</TotalTime>
  <Words>388</Words>
  <Application>Microsoft Office PowerPoint</Application>
  <PresentationFormat>Произвольный</PresentationFormat>
  <Paragraphs>28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StarSymbol</vt:lpstr>
      <vt:lpstr>Thorndale</vt:lpstr>
      <vt:lpstr>Times New Roman</vt:lpstr>
      <vt:lpstr>Wingdings 3</vt:lpstr>
      <vt:lpstr>Ион</vt:lpstr>
      <vt:lpstr>Создание условий для успешной адаптации первоклассников       </vt:lpstr>
      <vt:lpstr>Мозговой штурм «Ассоциации»</vt:lpstr>
      <vt:lpstr>Презентация PowerPoint</vt:lpstr>
      <vt:lpstr>1 группа «Портрет дезадаптированного ребёнка»</vt:lpstr>
      <vt:lpstr>Почему у ребенка могут возникнут трудности?</vt:lpstr>
      <vt:lpstr>           Адаптация к школе –           многоплановый процесс.  1. Физиологическая адаптация;  2. Социально-психологическая адаптация (к учителям и их требованиям, к одноклассникам).</vt:lpstr>
      <vt:lpstr>Физиологическая адаптация</vt:lpstr>
      <vt:lpstr>Социально-психологическая адаптация</vt:lpstr>
      <vt:lpstr>1-ая группа отвечает на вопрос «Какую помощь и поддержку ребёнку для смягчения протекания адаптации могут оказать учителя?»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Трудности адаптации первоклассников к школе     Штурмуйте каждую проблему с энтузиазмом, как если бы от этого зависела Ваша жизнь. Л. Кьюби  </dc:title>
  <dc:creator>user</dc:creator>
  <cp:lastModifiedBy>26 школа</cp:lastModifiedBy>
  <cp:revision>17</cp:revision>
  <dcterms:created xsi:type="dcterms:W3CDTF">2009-04-16T11:32:32Z</dcterms:created>
  <dcterms:modified xsi:type="dcterms:W3CDTF">2022-09-15T06:44:25Z</dcterms:modified>
</cp:coreProperties>
</file>